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8" r:id="rId4"/>
  </p:sldMasterIdLst>
  <p:sldIdLst>
    <p:sldId id="298" r:id="rId5"/>
    <p:sldId id="322" r:id="rId6"/>
    <p:sldId id="323" r:id="rId7"/>
    <p:sldId id="324" r:id="rId8"/>
    <p:sldId id="325" r:id="rId9"/>
    <p:sldId id="326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7" r:id="rId31"/>
    <p:sldId id="329" r:id="rId32"/>
    <p:sldId id="330" r:id="rId33"/>
    <p:sldId id="331" r:id="rId34"/>
    <p:sldId id="332" r:id="rId35"/>
    <p:sldId id="33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39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372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17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508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68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8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5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113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907D986-8816-4272-A432-0437A28A9828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54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1953" y="613714"/>
            <a:ext cx="5936974" cy="2815286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Finance, and supply chain analytics For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Atliq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019" y="3982221"/>
            <a:ext cx="3205640" cy="77418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Sql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Project By  Akhil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C577E-173A-40CE-B90F-DE1EBCA0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63" y="1307331"/>
            <a:ext cx="1768798" cy="9720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3A543-5200-42B6-9242-5A96F6FD2651}"/>
              </a:ext>
            </a:extLst>
          </p:cNvPr>
          <p:cNvSpPr txBox="1"/>
          <p:nvPr/>
        </p:nvSpPr>
        <p:spPr>
          <a:xfrm>
            <a:off x="188843" y="134033"/>
            <a:ext cx="5907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c. create a function '</a:t>
            </a:r>
            <a:r>
              <a:rPr lang="en-US" dirty="0" err="1"/>
              <a:t>get_fiscal_year</a:t>
            </a:r>
            <a:r>
              <a:rPr lang="en-US" dirty="0"/>
              <a:t>' to get fiscal year by passing the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8BF94-42D2-450C-B415-EF66424D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4" y="967408"/>
            <a:ext cx="6443265" cy="4996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2DF3B-40A1-49A3-957C-6A32CC6C30C3}"/>
              </a:ext>
            </a:extLst>
          </p:cNvPr>
          <p:cNvSpPr txBox="1"/>
          <p:nvPr/>
        </p:nvSpPr>
        <p:spPr>
          <a:xfrm>
            <a:off x="7182678" y="134032"/>
            <a:ext cx="500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d. Replacing the function created in the </a:t>
            </a:r>
            <a:r>
              <a:rPr lang="en-US" dirty="0" err="1"/>
              <a:t>step:b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CB78FC-2DE5-4AB9-9A0C-39779799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98" y="967408"/>
            <a:ext cx="4893038" cy="50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C9D65-4E10-4262-AA54-C40F459CE633}"/>
              </a:ext>
            </a:extLst>
          </p:cNvPr>
          <p:cNvSpPr txBox="1"/>
          <p:nvPr/>
        </p:nvSpPr>
        <p:spPr>
          <a:xfrm>
            <a:off x="798442" y="148904"/>
            <a:ext cx="674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Module: Gross Sales Report: Monthly Product Transactions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3527A6-B456-4DDA-90E1-11373DE7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74" y="849541"/>
            <a:ext cx="11174430" cy="4981416"/>
          </a:xfrm>
        </p:spPr>
        <p:txBody>
          <a:bodyPr>
            <a:normAutofit/>
          </a:bodyPr>
          <a:lstStyle/>
          <a:p>
            <a:r>
              <a:rPr lang="en-US" sz="1400" dirty="0"/>
              <a:t>Till now we have  find  1.Month  and  4.sold quantity  column  now we  have to find 2.Product Name and 3.Variant  to find these column we need to go  for </a:t>
            </a:r>
            <a:r>
              <a:rPr lang="en-US" sz="1400" dirty="0" err="1"/>
              <a:t>dim_product</a:t>
            </a:r>
            <a:r>
              <a:rPr lang="en-US" sz="1400" dirty="0"/>
              <a:t> table because these column present in product table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F56F72-C6F2-4095-ABEC-2E032E4F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42" y="1457739"/>
            <a:ext cx="11115261" cy="40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4BAC02-4C4B-40DB-95D2-5EF824986427}"/>
              </a:ext>
            </a:extLst>
          </p:cNvPr>
          <p:cNvSpPr txBox="1"/>
          <p:nvPr/>
        </p:nvSpPr>
        <p:spPr>
          <a:xfrm>
            <a:off x="586408" y="219525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a. Perform joins to pull product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E76D-246B-4CC0-92AB-53A4DB99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4" y="689113"/>
            <a:ext cx="5618923" cy="518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D0FB2A-D86D-4C72-A4C9-D45698D69505}"/>
              </a:ext>
            </a:extLst>
          </p:cNvPr>
          <p:cNvSpPr txBox="1"/>
          <p:nvPr/>
        </p:nvSpPr>
        <p:spPr>
          <a:xfrm>
            <a:off x="7368209" y="219525"/>
            <a:ext cx="33895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Till now we have four column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Month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Product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Variant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Sold quantity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0C2C0-F919-40F0-A7A3-E1CB74C5F135}"/>
              </a:ext>
            </a:extLst>
          </p:cNvPr>
          <p:cNvSpPr txBox="1"/>
          <p:nvPr/>
        </p:nvSpPr>
        <p:spPr>
          <a:xfrm>
            <a:off x="7368209" y="1825487"/>
            <a:ext cx="388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require two more column:</a:t>
            </a:r>
          </a:p>
          <a:p>
            <a:r>
              <a:rPr lang="en-US" dirty="0"/>
              <a:t>5. Gross price per item</a:t>
            </a:r>
          </a:p>
          <a:p>
            <a:r>
              <a:rPr lang="en-US" dirty="0"/>
              <a:t>6. Gross price total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8A979-7F6E-4751-819C-594176A1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26" y="2902225"/>
            <a:ext cx="5221357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6ABC0E-A684-46A4-A305-970F79BA1AAE}"/>
              </a:ext>
            </a:extLst>
          </p:cNvPr>
          <p:cNvSpPr txBox="1"/>
          <p:nvPr/>
        </p:nvSpPr>
        <p:spPr>
          <a:xfrm>
            <a:off x="549965" y="288235"/>
            <a:ext cx="1109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b. Performing join with '</a:t>
            </a:r>
            <a:r>
              <a:rPr lang="en-US" dirty="0" err="1"/>
              <a:t>fact_gross_price</a:t>
            </a:r>
            <a:r>
              <a:rPr lang="en-US" dirty="0"/>
              <a:t>' table with the above query and generating required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1C667-CFFE-4E89-9435-BBC4D535FD6C}"/>
              </a:ext>
            </a:extLst>
          </p:cNvPr>
          <p:cNvSpPr txBox="1"/>
          <p:nvPr/>
        </p:nvSpPr>
        <p:spPr>
          <a:xfrm>
            <a:off x="85607" y="1152939"/>
            <a:ext cx="9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D622F6-1833-4B42-BF15-95D81D85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791698"/>
            <a:ext cx="4711148" cy="3486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C13B9-9ACF-46E8-A3F4-EF8A8AFDFE48}"/>
              </a:ext>
            </a:extLst>
          </p:cNvPr>
          <p:cNvSpPr txBox="1"/>
          <p:nvPr/>
        </p:nvSpPr>
        <p:spPr>
          <a:xfrm>
            <a:off x="5102088" y="115293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CEF9CF-11DD-4357-874B-03F14522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409" y="1791698"/>
            <a:ext cx="6414052" cy="34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1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B012F-CD02-4653-94CB-BFFD372FF23C}"/>
              </a:ext>
            </a:extLst>
          </p:cNvPr>
          <p:cNvSpPr txBox="1"/>
          <p:nvPr/>
        </p:nvSpPr>
        <p:spPr>
          <a:xfrm>
            <a:off x="742122" y="410817"/>
            <a:ext cx="1126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we will export this report by click on export button and will save it as csv file which we can open in </a:t>
            </a:r>
          </a:p>
          <a:p>
            <a:r>
              <a:rPr lang="en-US" dirty="0"/>
              <a:t>Excel and can give it to business manager  and  product owner.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F07BF-1781-43FF-8D1A-8874771E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057148"/>
            <a:ext cx="11127868" cy="1190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AEB05-6C7E-48C9-982C-87B1FDB017FA}"/>
              </a:ext>
            </a:extLst>
          </p:cNvPr>
          <p:cNvSpPr txBox="1"/>
          <p:nvPr/>
        </p:nvSpPr>
        <p:spPr>
          <a:xfrm>
            <a:off x="742122" y="2478157"/>
            <a:ext cx="114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 export we will convert above report into .csv file and we will open in excel which will look like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6C9FD-608E-416B-9D9E-4B0688F5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3" y="2847489"/>
            <a:ext cx="11127869" cy="31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36C255-429E-4DDD-B81B-4584883F6AE2}"/>
              </a:ext>
            </a:extLst>
          </p:cNvPr>
          <p:cNvSpPr txBox="1"/>
          <p:nvPr/>
        </p:nvSpPr>
        <p:spPr>
          <a:xfrm>
            <a:off x="1366630" y="119270"/>
            <a:ext cx="9273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Module: Gross Sales Report: Total Sales Amount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FCE5C-E220-4F8F-B178-74B279BFC666}"/>
              </a:ext>
            </a:extLst>
          </p:cNvPr>
          <p:cNvSpPr txBox="1"/>
          <p:nvPr/>
        </p:nvSpPr>
        <p:spPr>
          <a:xfrm>
            <a:off x="1366630" y="876156"/>
            <a:ext cx="7962900" cy="382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Generate monthly gross sales report for Croma India for all the years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7DEBF5-231F-4D55-B0B2-FE44FCFF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30" y="1258957"/>
            <a:ext cx="10441057" cy="45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1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BE3855-EF0E-49F0-92B2-B0ABA8D70493}"/>
              </a:ext>
            </a:extLst>
          </p:cNvPr>
          <p:cNvSpPr txBox="1"/>
          <p:nvPr/>
        </p:nvSpPr>
        <p:spPr>
          <a:xfrm>
            <a:off x="212035" y="218227"/>
            <a:ext cx="940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Module: Stored Procedures: Monthly Gross Sales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2C7D9-F597-46D4-83C8-E36258FF5F95}"/>
              </a:ext>
            </a:extLst>
          </p:cNvPr>
          <p:cNvSpPr txBox="1"/>
          <p:nvPr/>
        </p:nvSpPr>
        <p:spPr>
          <a:xfrm>
            <a:off x="152864" y="776811"/>
            <a:ext cx="1041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Generate monthly gross sales report for any customer using stored procedure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C1085-112A-4750-AEDE-E323C094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5" y="1310236"/>
            <a:ext cx="8454888" cy="45869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A23DFD-16F2-4624-AB7B-BB93E355B8CA}"/>
              </a:ext>
            </a:extLst>
          </p:cNvPr>
          <p:cNvSpPr txBox="1"/>
          <p:nvPr/>
        </p:nvSpPr>
        <p:spPr>
          <a:xfrm>
            <a:off x="8759688" y="1216872"/>
            <a:ext cx="3803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 on execution icon of </a:t>
            </a:r>
          </a:p>
          <a:p>
            <a:r>
              <a:rPr lang="en-US" dirty="0"/>
              <a:t>Stored procedure monthly </a:t>
            </a:r>
          </a:p>
          <a:p>
            <a:r>
              <a:rPr lang="en-US" dirty="0"/>
              <a:t>Gross sales we will find a new </a:t>
            </a:r>
          </a:p>
          <a:p>
            <a:r>
              <a:rPr lang="en-US" dirty="0"/>
              <a:t>Screen where we can enter </a:t>
            </a:r>
          </a:p>
          <a:p>
            <a:r>
              <a:rPr lang="en-US" dirty="0"/>
              <a:t>Customer code and can 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BEC0BD8-075B-4751-B5A6-B8A59835BE13}"/>
              </a:ext>
            </a:extLst>
          </p:cNvPr>
          <p:cNvSpPr/>
          <p:nvPr/>
        </p:nvSpPr>
        <p:spPr>
          <a:xfrm>
            <a:off x="10323443" y="2694200"/>
            <a:ext cx="484632" cy="73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7BC7-E859-419B-BCBF-F09EF611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88" y="3570715"/>
            <a:ext cx="3339547" cy="23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F06623-45D6-41BE-B0B4-19C9F8BA4C7E}"/>
              </a:ext>
            </a:extLst>
          </p:cNvPr>
          <p:cNvSpPr txBox="1"/>
          <p:nvPr/>
        </p:nvSpPr>
        <p:spPr>
          <a:xfrm>
            <a:off x="308113" y="113509"/>
            <a:ext cx="7722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Module: Stored Procedure: Market Badge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5DC5F-EA3A-4097-96BA-B8A3C5295039}"/>
              </a:ext>
            </a:extLst>
          </p:cNvPr>
          <p:cNvSpPr txBox="1"/>
          <p:nvPr/>
        </p:nvSpPr>
        <p:spPr>
          <a:xfrm>
            <a:off x="308113" y="781878"/>
            <a:ext cx="1171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 a stored proc that can retrieve market badge. i.e. if total sold quantity &gt; 5 million that market is considered "Gold" else "Silver"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2F4B7-9EF2-41AF-BE9F-85F883CF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1428209"/>
            <a:ext cx="6234325" cy="3342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1C4FDB-632F-4289-B863-2E3851D1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" y="4770783"/>
            <a:ext cx="6234325" cy="197370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E5CA28-C983-496A-AC10-881C307B8331}"/>
              </a:ext>
            </a:extLst>
          </p:cNvPr>
          <p:cNvSpPr/>
          <p:nvPr/>
        </p:nvSpPr>
        <p:spPr>
          <a:xfrm>
            <a:off x="6573079" y="3326296"/>
            <a:ext cx="56984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42CC8F-29C7-457F-A5B4-1964AB86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52" y="2663005"/>
            <a:ext cx="462027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2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B825-E1FE-40B5-AE42-C45BDC68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35" y="115406"/>
            <a:ext cx="9291215" cy="1049235"/>
          </a:xfrm>
        </p:spPr>
        <p:txBody>
          <a:bodyPr/>
          <a:lstStyle/>
          <a:p>
            <a:r>
              <a:rPr lang="en-US" dirty="0"/>
              <a:t>Benefits of stored  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96FDB-4F91-4D7D-9560-B3403D7C0229}"/>
              </a:ext>
            </a:extLst>
          </p:cNvPr>
          <p:cNvSpPr txBox="1"/>
          <p:nvPr/>
        </p:nvSpPr>
        <p:spPr>
          <a:xfrm>
            <a:off x="742122" y="1311965"/>
            <a:ext cx="43270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Convenience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Security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Maintainability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Performance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12755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B6A9-CA07-443A-BFD6-61FFC237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540" y="172158"/>
            <a:ext cx="10251278" cy="1049235"/>
          </a:xfrm>
        </p:spPr>
        <p:txBody>
          <a:bodyPr/>
          <a:lstStyle/>
          <a:p>
            <a:r>
              <a:rPr lang="en-US" dirty="0"/>
              <a:t>Part -2 : Top Customers, Products, Markets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A6C2E-0631-4471-8A43-56F2199FC592}"/>
              </a:ext>
            </a:extLst>
          </p:cNvPr>
          <p:cNvSpPr txBox="1"/>
          <p:nvPr/>
        </p:nvSpPr>
        <p:spPr>
          <a:xfrm>
            <a:off x="1647230" y="1116240"/>
            <a:ext cx="9165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Module: Problem Statement and Pre-Invoice Discount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57840-56DF-48C8-A1C9-B5FA9BD6FB18}"/>
              </a:ext>
            </a:extLst>
          </p:cNvPr>
          <p:cNvSpPr txBox="1"/>
          <p:nvPr/>
        </p:nvSpPr>
        <p:spPr>
          <a:xfrm>
            <a:off x="583096" y="1577905"/>
            <a:ext cx="1141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Till now we have found gross price and gross price total  and we have to find top Customers, Products,</a:t>
            </a:r>
          </a:p>
          <a:p>
            <a:r>
              <a:rPr lang="en-US" sz="1600" dirty="0"/>
              <a:t>Markets  so we need to get pre invoice discount </a:t>
            </a:r>
            <a:r>
              <a:rPr lang="en-US" sz="1600" dirty="0" err="1"/>
              <a:t>coloumn</a:t>
            </a:r>
            <a:r>
              <a:rPr lang="en-US" sz="1600" dirty="0"/>
              <a:t>  in last query where we get gross price and gross </a:t>
            </a:r>
          </a:p>
          <a:p>
            <a:r>
              <a:rPr lang="en-US" sz="1600" dirty="0"/>
              <a:t>Discount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0B353-B9D0-489F-BDF7-17EF77D7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2513030"/>
            <a:ext cx="11608904" cy="338328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A228AB0-A5C6-4DCC-BE57-FF879903D2F0}"/>
              </a:ext>
            </a:extLst>
          </p:cNvPr>
          <p:cNvSpPr/>
          <p:nvPr/>
        </p:nvSpPr>
        <p:spPr>
          <a:xfrm>
            <a:off x="6838122" y="2152398"/>
            <a:ext cx="318052" cy="600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BF46-C21A-4CE4-A443-B06CC05C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2765"/>
            <a:ext cx="9291215" cy="1113183"/>
          </a:xfrm>
        </p:spPr>
        <p:txBody>
          <a:bodyPr/>
          <a:lstStyle/>
          <a:p>
            <a:r>
              <a:rPr lang="en-US" dirty="0"/>
              <a:t>PROJECT 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366AA9-5284-4878-BB99-7875D78C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15" y="1789044"/>
            <a:ext cx="11914691" cy="37238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6280AE-F17B-42C7-B3C0-C40FC94CFC7E}"/>
              </a:ext>
            </a:extLst>
          </p:cNvPr>
          <p:cNvSpPr txBox="1"/>
          <p:nvPr/>
        </p:nvSpPr>
        <p:spPr>
          <a:xfrm>
            <a:off x="534806" y="88278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OPTIMIZING ATLIQ HARDWARE’S OPERATIONS</a:t>
            </a:r>
          </a:p>
          <a:p>
            <a:r>
              <a:rPr lang="en-US" dirty="0"/>
              <a:t>THROUGH SQL</a:t>
            </a:r>
          </a:p>
        </p:txBody>
      </p:sp>
    </p:spTree>
    <p:extLst>
      <p:ext uri="{BB962C8B-B14F-4D97-AF65-F5344CB8AC3E}">
        <p14:creationId xmlns:p14="http://schemas.microsoft.com/office/powerpoint/2010/main" val="130638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CC0B-484D-48C6-A4BD-1D56CE1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5" y="212036"/>
            <a:ext cx="1146313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 Include pre-invoice deductions in Croma detailed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A8E12-1A3C-43D5-9CC7-FAD900FB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1047417"/>
            <a:ext cx="1146313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2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5857-BEEF-4EE6-B358-FB2573515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01" y="181667"/>
            <a:ext cx="9291215" cy="1049235"/>
          </a:xfrm>
        </p:spPr>
        <p:txBody>
          <a:bodyPr>
            <a:normAutofit/>
          </a:bodyPr>
          <a:lstStyle/>
          <a:p>
            <a:r>
              <a:rPr lang="en-US" dirty="0"/>
              <a:t>Module: Database Views: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46C43-1B36-45D2-BC1D-92E0E93171D4}"/>
              </a:ext>
            </a:extLst>
          </p:cNvPr>
          <p:cNvSpPr txBox="1"/>
          <p:nvPr/>
        </p:nvSpPr>
        <p:spPr>
          <a:xfrm>
            <a:off x="1487556" y="861570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Get the </a:t>
            </a:r>
            <a:r>
              <a:rPr lang="en-US" dirty="0" err="1"/>
              <a:t>net_invoice_sales</a:t>
            </a:r>
            <a:r>
              <a:rPr lang="en-US" dirty="0"/>
              <a:t> amount using the CTE's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C6117-2D67-44B7-A942-735817EC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70" y="1350287"/>
            <a:ext cx="10161755" cy="185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DA9DB-ADE4-4919-8D50-ECC45239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670" y="2888974"/>
            <a:ext cx="10161755" cy="39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B134-8B78-4F9A-AD4F-625D45ED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5406"/>
            <a:ext cx="11887200" cy="83875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the view `</a:t>
            </a:r>
            <a:r>
              <a:rPr lang="en-US" dirty="0" err="1"/>
              <a:t>sales_preinv_discount</a:t>
            </a:r>
            <a:r>
              <a:rPr lang="en-US" dirty="0"/>
              <a:t>` and store all the data in like a virtual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3E4EB-28FB-44B0-BBD0-91D1CE08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2" y="954157"/>
            <a:ext cx="11489634" cy="2474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90FF8C-80D0-494F-BFAC-496ED1D31EA8}"/>
              </a:ext>
            </a:extLst>
          </p:cNvPr>
          <p:cNvSpPr txBox="1"/>
          <p:nvPr/>
        </p:nvSpPr>
        <p:spPr>
          <a:xfrm>
            <a:off x="251792" y="3634673"/>
            <a:ext cx="1117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C81"/>
                </a:solidFill>
              </a:rPr>
              <a:t>Now generate </a:t>
            </a:r>
            <a:r>
              <a:rPr lang="en-US" dirty="0" err="1">
                <a:solidFill>
                  <a:srgbClr val="FF9C81"/>
                </a:solidFill>
              </a:rPr>
              <a:t>net_invoice_sales</a:t>
            </a:r>
            <a:r>
              <a:rPr lang="en-US" dirty="0">
                <a:solidFill>
                  <a:srgbClr val="FF9C81"/>
                </a:solidFill>
              </a:rPr>
              <a:t> using the above created view "</a:t>
            </a:r>
            <a:r>
              <a:rPr lang="en-US" dirty="0" err="1">
                <a:solidFill>
                  <a:srgbClr val="FF9C81"/>
                </a:solidFill>
              </a:rPr>
              <a:t>sales_preinv_discount</a:t>
            </a:r>
            <a:r>
              <a:rPr lang="en-US" dirty="0">
                <a:solidFill>
                  <a:srgbClr val="FF9C81"/>
                </a:solidFill>
              </a:rPr>
              <a:t>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EB0C3-BCA0-4FAE-A350-6A21742C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3" y="4004004"/>
            <a:ext cx="11489634" cy="28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FE7A-2B6B-4563-947B-FD44979F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35"/>
            <a:ext cx="11993216" cy="864569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Module: Database Views: Post Invoice Discount, Net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24052-7D69-4DC0-928E-8A6F5A8CABD8}"/>
              </a:ext>
            </a:extLst>
          </p:cNvPr>
          <p:cNvSpPr txBox="1"/>
          <p:nvPr/>
        </p:nvSpPr>
        <p:spPr>
          <a:xfrm>
            <a:off x="198784" y="959804"/>
            <a:ext cx="9435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 view for post invoice deductions: `</a:t>
            </a:r>
            <a:r>
              <a:rPr lang="en-US" dirty="0" err="1"/>
              <a:t>sales_postinv_discount</a:t>
            </a:r>
            <a:r>
              <a:rPr lang="en-US" dirty="0"/>
              <a:t>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AF2A2-2990-4B5C-A36E-79697251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3" y="1310236"/>
            <a:ext cx="11529393" cy="2838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86228C-1BEE-4E15-87CB-E95C8F2949CD}"/>
              </a:ext>
            </a:extLst>
          </p:cNvPr>
          <p:cNvSpPr txBox="1"/>
          <p:nvPr/>
        </p:nvSpPr>
        <p:spPr>
          <a:xfrm>
            <a:off x="596347" y="4172273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 report for net sales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AECD8A-6F2B-4A6B-AC5A-89440219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3" y="4518415"/>
            <a:ext cx="11529393" cy="23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74445-F939-457E-B45E-EC7A7045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8295"/>
            <a:ext cx="11277599" cy="2080591"/>
          </a:xfrm>
        </p:spPr>
        <p:txBody>
          <a:bodyPr>
            <a:normAutofit/>
          </a:bodyPr>
          <a:lstStyle/>
          <a:p>
            <a:r>
              <a:rPr lang="en-US" dirty="0"/>
              <a:t>Finally creating the view `</a:t>
            </a:r>
            <a:r>
              <a:rPr lang="en-US" dirty="0" err="1"/>
              <a:t>net_sales</a:t>
            </a:r>
            <a:r>
              <a:rPr lang="en-US" dirty="0"/>
              <a:t>` which </a:t>
            </a:r>
            <a:r>
              <a:rPr lang="en-US" dirty="0" err="1"/>
              <a:t>inbuiltly</a:t>
            </a:r>
            <a:r>
              <a:rPr lang="en-US" dirty="0"/>
              <a:t> use/include all the previous created view and gives the final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032CE-4BBB-4C84-9A5B-8DCD047B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676939"/>
            <a:ext cx="11277599" cy="30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0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DA6F-1845-4294-BCE7-668B2755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89"/>
            <a:ext cx="9291215" cy="503581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Module: Top Markets and Customers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48F8B-F1C9-40EA-BF89-A1F4E97DC96C}"/>
              </a:ext>
            </a:extLst>
          </p:cNvPr>
          <p:cNvSpPr txBox="1"/>
          <p:nvPr/>
        </p:nvSpPr>
        <p:spPr>
          <a:xfrm>
            <a:off x="877956" y="908579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Get top 5 market by net sales in fiscal year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CFAFD-0905-4BDE-A8C2-61F59C3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14" y="1457621"/>
            <a:ext cx="1051187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9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4ED0A-74FD-41EC-9F38-49593287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821636"/>
            <a:ext cx="11158331" cy="21980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8A9801-57A4-44A3-BC71-02975E557287}"/>
              </a:ext>
            </a:extLst>
          </p:cNvPr>
          <p:cNvSpPr txBox="1">
            <a:spLocks/>
          </p:cNvSpPr>
          <p:nvPr/>
        </p:nvSpPr>
        <p:spPr>
          <a:xfrm>
            <a:off x="79512" y="3580848"/>
            <a:ext cx="1203297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793DC9-5EA8-429A-A526-F47E9135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2" y="181668"/>
            <a:ext cx="11555897" cy="639968"/>
          </a:xfrm>
        </p:spPr>
        <p:txBody>
          <a:bodyPr>
            <a:normAutofit fontScale="90000"/>
          </a:bodyPr>
          <a:lstStyle/>
          <a:p>
            <a:r>
              <a:rPr lang="en-US" dirty="0"/>
              <a:t>Stored proc to get top n markets by net sales for a given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F5B8C-3BD7-4C85-935D-4D7B254A2964}"/>
              </a:ext>
            </a:extLst>
          </p:cNvPr>
          <p:cNvSpPr txBox="1"/>
          <p:nvPr/>
        </p:nvSpPr>
        <p:spPr>
          <a:xfrm>
            <a:off x="278296" y="3019734"/>
            <a:ext cx="1135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stored procedure that takes market, </a:t>
            </a:r>
            <a:r>
              <a:rPr lang="en-US" dirty="0" err="1"/>
              <a:t>fiscal_year</a:t>
            </a:r>
            <a:r>
              <a:rPr lang="en-US" dirty="0"/>
              <a:t> and top n as an input and returns top n customers by net sales in that given fiscal year and market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323A3F-B190-407B-A914-B6BEADC6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8" y="3695212"/>
            <a:ext cx="11158330" cy="29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2B215-D921-4AC7-93DA-F8B29217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9" y="117033"/>
            <a:ext cx="11864023" cy="60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1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557A-96BF-4F89-8128-CAD69111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98783"/>
            <a:ext cx="11622157" cy="1166191"/>
          </a:xfrm>
        </p:spPr>
        <p:txBody>
          <a:bodyPr/>
          <a:lstStyle/>
          <a:p>
            <a:r>
              <a:rPr lang="en-US" dirty="0"/>
              <a:t>Generate a report getting top 5 products  by net sales in fiscal year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8A395-825E-4A0B-99FB-11F5E0D0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6" y="1256997"/>
            <a:ext cx="12085983" cy="48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5B3C-9103-4232-A903-516E3AB5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393702"/>
            <a:ext cx="11661914" cy="1049235"/>
          </a:xfrm>
        </p:spPr>
        <p:txBody>
          <a:bodyPr>
            <a:normAutofit/>
          </a:bodyPr>
          <a:lstStyle/>
          <a:p>
            <a:r>
              <a:rPr lang="en-US" dirty="0"/>
              <a:t>GENERATE A NET SALES % REPORT OF CUSTOMERS</a:t>
            </a:r>
            <a:br>
              <a:rPr lang="en-US" dirty="0"/>
            </a:br>
            <a:r>
              <a:rPr lang="en-US" dirty="0"/>
              <a:t>IN DIFFERENT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D8CE0-AD37-4F87-A0B3-0280B84D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1442936"/>
            <a:ext cx="12099235" cy="46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8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DC17-846A-4638-B97A-24922C87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 OF  CONENTS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96498-A789-4141-B8D3-9F6BCBE8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 ATLIQ</a:t>
            </a:r>
          </a:p>
          <a:p>
            <a:r>
              <a:rPr lang="en-US" dirty="0"/>
              <a:t>BUSINESS  MODEL</a:t>
            </a:r>
          </a:p>
          <a:p>
            <a:r>
              <a:rPr lang="en-US" dirty="0"/>
              <a:t>PROBLEM  STATEMENT</a:t>
            </a:r>
          </a:p>
          <a:p>
            <a:r>
              <a:rPr lang="en-US" dirty="0"/>
              <a:t>REPORTS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65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97BCD-94C8-4261-A06E-C61C1277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234" y="141911"/>
            <a:ext cx="2279374" cy="5768559"/>
          </a:xfrm>
        </p:spPr>
        <p:txBody>
          <a:bodyPr>
            <a:normAutofit/>
          </a:bodyPr>
          <a:lstStyle/>
          <a:p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MARKET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SHARE % 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TOP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CUSTOMERS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IN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DIFFERENT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REGIONS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B789E-62E3-4D2A-A820-8B16AB0C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" y="141910"/>
            <a:ext cx="4363947" cy="594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CFEE2-24A1-4655-8A34-10C6683B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83" y="141910"/>
            <a:ext cx="5288130" cy="59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5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3773-A7DE-4BA3-B553-CD514FFD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8AB6B-B920-495B-8368-3F46FAE1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3"/>
            <a:ext cx="12191999" cy="61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F97909-A580-46BF-8453-85EA37308E2B}"/>
              </a:ext>
            </a:extLst>
          </p:cNvPr>
          <p:cNvSpPr txBox="1"/>
          <p:nvPr/>
        </p:nvSpPr>
        <p:spPr>
          <a:xfrm>
            <a:off x="768627" y="1696278"/>
            <a:ext cx="9899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  YOU</a:t>
            </a:r>
          </a:p>
        </p:txBody>
      </p:sp>
    </p:spTree>
    <p:extLst>
      <p:ext uri="{BB962C8B-B14F-4D97-AF65-F5344CB8AC3E}">
        <p14:creationId xmlns:p14="http://schemas.microsoft.com/office/powerpoint/2010/main" val="291480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C8BB-289E-424C-A10F-60F02652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101" y="221424"/>
            <a:ext cx="9291215" cy="1049235"/>
          </a:xfrm>
        </p:spPr>
        <p:txBody>
          <a:bodyPr/>
          <a:lstStyle/>
          <a:p>
            <a:r>
              <a:rPr lang="en-US" dirty="0" err="1"/>
              <a:t>Atliq</a:t>
            </a:r>
            <a:r>
              <a:rPr lang="en-US" dirty="0"/>
              <a:t>  hardware  AND  BUSINESS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09A7F-94CD-45F6-91D6-9FC7F5DD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4" y="1166158"/>
            <a:ext cx="5495167" cy="447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9F67B-C572-40C4-8C17-91BA0FB1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9" y="1166158"/>
            <a:ext cx="6133644" cy="44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5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B628-EC2E-49C9-9C71-9BD405AE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4" y="339222"/>
            <a:ext cx="11502886" cy="1059305"/>
          </a:xfrm>
        </p:spPr>
        <p:txBody>
          <a:bodyPr/>
          <a:lstStyle/>
          <a:p>
            <a:r>
              <a:rPr lang="en-US" dirty="0"/>
              <a:t>Problem statement  and  problem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91C779-E680-4309-B824-D162387D87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314" y="1398527"/>
            <a:ext cx="5551349" cy="415413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CAFFFC-1B8C-4238-A61C-BE1BE7C779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6339" y="1398527"/>
            <a:ext cx="5114026" cy="4154133"/>
          </a:xfrm>
        </p:spPr>
      </p:pic>
    </p:spTree>
    <p:extLst>
      <p:ext uri="{BB962C8B-B14F-4D97-AF65-F5344CB8AC3E}">
        <p14:creationId xmlns:p14="http://schemas.microsoft.com/office/powerpoint/2010/main" val="307709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DB41-895F-4718-A64B-C56EE761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45775"/>
            <a:ext cx="9293577" cy="1033668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7E4F-7DCA-4511-A638-3962CBD61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1046922"/>
            <a:ext cx="4488654" cy="4412551"/>
          </a:xfrm>
        </p:spPr>
        <p:txBody>
          <a:bodyPr/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DIMENSION  TABLES</a:t>
            </a:r>
          </a:p>
          <a:p>
            <a:r>
              <a:rPr lang="en-US" dirty="0"/>
              <a:t>DIM_CUSTOMER</a:t>
            </a:r>
          </a:p>
          <a:p>
            <a:r>
              <a:rPr lang="en-US" dirty="0"/>
              <a:t>DIM_DATE</a:t>
            </a:r>
          </a:p>
          <a:p>
            <a:r>
              <a:rPr lang="en-US" dirty="0"/>
              <a:t>DIM_PRODUCT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1946E-B362-4A95-989B-B3A3D0448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139" y="1046922"/>
            <a:ext cx="4771669" cy="4411941"/>
          </a:xfrm>
        </p:spPr>
        <p:txBody>
          <a:bodyPr/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FACT  TABLES</a:t>
            </a:r>
          </a:p>
          <a:p>
            <a:r>
              <a:rPr lang="en-US" dirty="0"/>
              <a:t>FACT_FORCAST_MONTHLY</a:t>
            </a:r>
          </a:p>
          <a:p>
            <a:r>
              <a:rPr lang="en-US" dirty="0"/>
              <a:t>FACT_FREIGHT_COST</a:t>
            </a:r>
          </a:p>
          <a:p>
            <a:r>
              <a:rPr lang="en-US" dirty="0"/>
              <a:t>FACT_GROSS_PRICE</a:t>
            </a:r>
          </a:p>
          <a:p>
            <a:r>
              <a:rPr lang="en-US" dirty="0"/>
              <a:t>FACT_MANUFACTURING_COST</a:t>
            </a:r>
          </a:p>
          <a:p>
            <a:r>
              <a:rPr lang="en-US" dirty="0"/>
              <a:t>FACT_POST_INVOICE_DEDUCTION</a:t>
            </a:r>
          </a:p>
          <a:p>
            <a:r>
              <a:rPr lang="en-US" dirty="0"/>
              <a:t>FACT_PRE_INVOICE_DEDUCTION</a:t>
            </a:r>
          </a:p>
          <a:p>
            <a:r>
              <a:rPr lang="en-US" dirty="0"/>
              <a:t>FACT_SALES_MONTHLY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207966"/>
            <a:ext cx="10144073" cy="12671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 1: Finance  </a:t>
            </a:r>
            <a:r>
              <a:rPr lang="en-US" dirty="0" err="1"/>
              <a:t>analYtics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5218AF-C720-41DF-885C-23540B7C70E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01650" y="1457058"/>
            <a:ext cx="9291637" cy="42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CROMA INDIA  PRODUCT WISE SALES REPORT  FOR FISCAL YEAR 2021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45EA3-ECCD-4BB5-A6F8-6B0475824A58}"/>
              </a:ext>
            </a:extLst>
          </p:cNvPr>
          <p:cNvSpPr txBox="1"/>
          <p:nvPr/>
        </p:nvSpPr>
        <p:spPr>
          <a:xfrm>
            <a:off x="847207" y="2319129"/>
            <a:ext cx="1080052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TO GENERATE A REPORT  OF INDIVIDUAL PRODUCT SALES(AGGREGATED ON MONTHLY BASIS AT THE PRODUCT CODE LEVEL) FOR CROMA INDIA CUSTOMER FOR FY=2021 SO THAT WE CAN TRACK PRODUCT SALES AND RUN FURTHUR PRODUCT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REPORT SHOULD HAVE THE FOLLOWING FIELDS: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Month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Product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Variant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Sold Quantity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Gross Price Per Item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Gross Price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A4E603-38C9-412F-B1B2-03546E266E1C}"/>
              </a:ext>
            </a:extLst>
          </p:cNvPr>
          <p:cNvSpPr txBox="1"/>
          <p:nvPr/>
        </p:nvSpPr>
        <p:spPr>
          <a:xfrm>
            <a:off x="546652" y="588425"/>
            <a:ext cx="91009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Module: User-Defined SQL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a. first grab customer codes for Croma </a:t>
            </a:r>
            <a:r>
              <a:rPr lang="en-US" b="1" dirty="0" err="1"/>
              <a:t>india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07B03-72AB-4167-BC14-7724A345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2157235"/>
            <a:ext cx="6544588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701ED3-3AA1-4813-9A24-B24EABB0F4BE}"/>
              </a:ext>
            </a:extLst>
          </p:cNvPr>
          <p:cNvSpPr txBox="1"/>
          <p:nvPr/>
        </p:nvSpPr>
        <p:spPr>
          <a:xfrm>
            <a:off x="639417" y="141308"/>
            <a:ext cx="11459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b. Get all the sales transaction data from </a:t>
            </a:r>
            <a:r>
              <a:rPr lang="en-US" dirty="0" err="1"/>
              <a:t>fact_sales_monthly</a:t>
            </a:r>
            <a:r>
              <a:rPr lang="en-US" dirty="0"/>
              <a:t> table for that customer(</a:t>
            </a:r>
            <a:r>
              <a:rPr lang="en-US" dirty="0" err="1"/>
              <a:t>croma</a:t>
            </a:r>
            <a:r>
              <a:rPr lang="en-US" dirty="0"/>
              <a:t>: 90002002) in the </a:t>
            </a:r>
            <a:r>
              <a:rPr lang="en-US" dirty="0" err="1"/>
              <a:t>fiscal_year</a:t>
            </a:r>
            <a:r>
              <a:rPr lang="en-US" dirty="0"/>
              <a:t>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CA77C-5A7C-4EF3-9577-A9DE5AEC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1047417"/>
            <a:ext cx="856417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686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955</TotalTime>
  <Words>824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Rockwell</vt:lpstr>
      <vt:lpstr>Gallery</vt:lpstr>
      <vt:lpstr>Finance, and supply chain analytics For Atliq Hardware</vt:lpstr>
      <vt:lpstr>PROJECT  OVERVIEW</vt:lpstr>
      <vt:lpstr>table  OF  CONENTS</vt:lpstr>
      <vt:lpstr>Atliq  hardware  AND  BUSINESS MODEL</vt:lpstr>
      <vt:lpstr>Problem statement  and  problem overview</vt:lpstr>
      <vt:lpstr>Data set</vt:lpstr>
      <vt:lpstr>Part  1: Finance 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stored  procedure</vt:lpstr>
      <vt:lpstr>Part -2 : Top Customers, Products, Markets</vt:lpstr>
      <vt:lpstr> Include pre-invoice deductions in Croma detailed report</vt:lpstr>
      <vt:lpstr>Module: Database Views: Introduction </vt:lpstr>
      <vt:lpstr>Creating the view `sales_preinv_discount` and store all the data in like a virtual table</vt:lpstr>
      <vt:lpstr>Module: Database Views: Post Invoice Discount, Net Sales</vt:lpstr>
      <vt:lpstr>Finally creating the view `net_sales` which inbuiltly use/include all the previous created view and gives the final result</vt:lpstr>
      <vt:lpstr>Module: Top Markets and Customers </vt:lpstr>
      <vt:lpstr>Stored proc to get top n markets by net sales for a given year</vt:lpstr>
      <vt:lpstr>PowerPoint Presentation</vt:lpstr>
      <vt:lpstr>Generate a report getting top 5 products  by net sales in fiscal year 2021</vt:lpstr>
      <vt:lpstr>GENERATE A NET SALES % REPORT OF CUSTOMERS IN DIFFERENT REGIONS</vt:lpstr>
      <vt:lpstr> MARKET SHARE % - TOP CUSTOMERS IN DIFFERENT REGIONS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Data Analysis For Atliq Hardware</dc:title>
  <dc:creator>Akhil Kumar</dc:creator>
  <cp:lastModifiedBy>Akhil Kumar</cp:lastModifiedBy>
  <cp:revision>54</cp:revision>
  <dcterms:created xsi:type="dcterms:W3CDTF">2024-10-28T03:23:42Z</dcterms:created>
  <dcterms:modified xsi:type="dcterms:W3CDTF">2024-12-09T12:56:37Z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